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C6F6A-F914-44D3-8D37-B97323679D6E}"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C5B8D-FA99-4086-AE0F-0EECEF4C6A1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23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C6F6A-F914-44D3-8D37-B97323679D6E}"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322523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C6F6A-F914-44D3-8D37-B97323679D6E}"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39814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C6F6A-F914-44D3-8D37-B97323679D6E}"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82265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C6F6A-F914-44D3-8D37-B97323679D6E}"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C5B8D-FA99-4086-AE0F-0EECEF4C6A1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61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C6F6A-F914-44D3-8D37-B97323679D6E}"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137156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C6F6A-F914-44D3-8D37-B97323679D6E}" type="datetimeFigureOut">
              <a:rPr lang="en-US" smtClean="0"/>
              <a:t>11/11/2018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98299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C6F6A-F914-44D3-8D37-B97323679D6E}" type="datetimeFigureOut">
              <a:rPr lang="en-US" smtClean="0"/>
              <a:t>11/11/2018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384778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D9C6F6A-F914-44D3-8D37-B97323679D6E}" type="datetimeFigureOut">
              <a:rPr lang="en-US" smtClean="0"/>
              <a:t>11/11/2018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235279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D9C6F6A-F914-44D3-8D37-B97323679D6E}" type="datetimeFigureOut">
              <a:rPr lang="en-US" smtClean="0"/>
              <a:t>11/11/2018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F3C5B8D-FA99-4086-AE0F-0EECEF4C6A10}" type="slidenum">
              <a:rPr lang="en-US" smtClean="0"/>
              <a:t>‹#›</a:t>
            </a:fld>
            <a:endParaRPr lang="en-US"/>
          </a:p>
        </p:txBody>
      </p:sp>
    </p:spTree>
    <p:extLst>
      <p:ext uri="{BB962C8B-B14F-4D97-AF65-F5344CB8AC3E}">
        <p14:creationId xmlns:p14="http://schemas.microsoft.com/office/powerpoint/2010/main" val="1062476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C6F6A-F914-44D3-8D37-B97323679D6E}"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C5B8D-FA99-4086-AE0F-0EECEF4C6A10}" type="slidenum">
              <a:rPr lang="en-US" smtClean="0"/>
              <a:t>‹#›</a:t>
            </a:fld>
            <a:endParaRPr lang="en-US"/>
          </a:p>
        </p:txBody>
      </p:sp>
    </p:spTree>
    <p:extLst>
      <p:ext uri="{BB962C8B-B14F-4D97-AF65-F5344CB8AC3E}">
        <p14:creationId xmlns:p14="http://schemas.microsoft.com/office/powerpoint/2010/main" val="308015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D9C6F6A-F914-44D3-8D37-B97323679D6E}" type="datetimeFigureOut">
              <a:rPr lang="en-US" smtClean="0"/>
              <a:t>11/11/2018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F3C5B8D-FA99-4086-AE0F-0EECEF4C6A1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9666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618" y="304801"/>
            <a:ext cx="11319164" cy="5888215"/>
          </a:xfrm>
          <a:prstGeom prst="rect">
            <a:avLst/>
          </a:prstGeom>
        </p:spPr>
        <p:txBody>
          <a:bodyPr wrap="square">
            <a:spAutoFit/>
          </a:bodyPr>
          <a:lstStyle/>
          <a:p>
            <a:pPr lvl="5">
              <a:lnSpc>
                <a:spcPct val="107000"/>
              </a:lnSpc>
            </a:pPr>
            <a:r>
              <a:rPr lang="en-US" sz="28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University of </a:t>
            </a:r>
            <a:r>
              <a:rPr lang="en-US" sz="2800" b="1" dirty="0" err="1"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Diyala</a:t>
            </a:r>
            <a:endParaRPr lang="en-US" sz="2400" dirty="0">
              <a:latin typeface="Calibri" panose="020F0502020204030204" pitchFamily="34" charset="0"/>
              <a:ea typeface="Calibri" panose="020F0502020204030204" pitchFamily="34" charset="0"/>
              <a:cs typeface="Arial" panose="020B0604020202020204" pitchFamily="34" charset="0"/>
            </a:endParaRPr>
          </a:p>
          <a:p>
            <a:pPr lvl="5">
              <a:lnSpc>
                <a:spcPct val="107000"/>
              </a:lnSpc>
            </a:pPr>
            <a:r>
              <a:rPr lang="en-US" sz="28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College of Engineering</a:t>
            </a:r>
            <a:endParaRPr lang="en-US" sz="2400" dirty="0">
              <a:latin typeface="Calibri" panose="020F0502020204030204" pitchFamily="34" charset="0"/>
              <a:ea typeface="Calibri" panose="020F0502020204030204" pitchFamily="34" charset="0"/>
              <a:cs typeface="Arial" panose="020B0604020202020204" pitchFamily="34" charset="0"/>
            </a:endParaRPr>
          </a:p>
          <a:p>
            <a:pPr lvl="5">
              <a:lnSpc>
                <a:spcPct val="107000"/>
              </a:lnSpc>
            </a:pPr>
            <a:r>
              <a:rPr lang="en-US" sz="28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Department of Electronics Engineering </a:t>
            </a:r>
          </a:p>
          <a:p>
            <a:pPr>
              <a:lnSpc>
                <a:spcPct val="107000"/>
              </a:lnSpc>
            </a:pPr>
            <a:endParaRPr lang="en-US" sz="1600" b="1"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pP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p>
          <a:p>
            <a:pPr>
              <a:lnSpc>
                <a:spcPct val="107000"/>
              </a:lnSpc>
            </a:pP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pPr>
            <a:r>
              <a:rPr lang="en-US" sz="2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Course Number: U103</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pPr>
            <a:r>
              <a:rPr lang="en-US" sz="2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Course Name: Computer Networks</a:t>
            </a:r>
          </a:p>
          <a:p>
            <a:pPr algn="ctr">
              <a:lnSpc>
                <a:spcPct val="107000"/>
              </a:lnSpc>
            </a:pPr>
            <a:endParaRPr lang="en-US" sz="2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pPr>
            <a:endParaRPr lang="en-US" sz="2400" b="1"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pPr>
            <a:r>
              <a:rPr lang="en-US" sz="2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Lecture </a:t>
            </a:r>
            <a:r>
              <a:rPr lang="en-US" sz="2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(8)</a:t>
            </a:r>
            <a:endParaRPr lang="en-US" sz="2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pPr>
            <a:endParaRPr lang="en-US" sz="2400" b="1"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pPr>
            <a:endParaRPr lang="en-US" sz="2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07000"/>
              </a:lnSpc>
            </a:pPr>
            <a:r>
              <a:rPr lang="en-US" sz="2400" b="1"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Asst. Lect. Ahmed Mohammed Ahmed</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2" descr="Image result for university of diyala sign"/>
          <p:cNvPicPr>
            <a:picLocks noChangeAspect="1" noChangeArrowheads="1"/>
          </p:cNvPicPr>
          <p:nvPr/>
        </p:nvPicPr>
        <p:blipFill>
          <a:blip r:embed="rId2"/>
          <a:srcRect/>
          <a:stretch>
            <a:fillRect/>
          </a:stretch>
        </p:blipFill>
        <p:spPr bwMode="auto">
          <a:xfrm>
            <a:off x="512618" y="304801"/>
            <a:ext cx="2164545" cy="3015019"/>
          </a:xfrm>
          <a:prstGeom prst="rect">
            <a:avLst/>
          </a:prstGeom>
          <a:noFill/>
        </p:spPr>
      </p:pic>
      <p:pic>
        <p:nvPicPr>
          <p:cNvPr id="6" name="Picture 2" descr="Image result for Diyala university Engineering sign">
            <a:extLst>
              <a:ext uri="{FF2B5EF4-FFF2-40B4-BE49-F238E27FC236}">
                <a16:creationId xmlns="" xmlns:a16="http://schemas.microsoft.com/office/drawing/2014/main" id="{CA6F3B81-7C44-4D32-AAD4-C7E23A77D9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1091" y="304800"/>
            <a:ext cx="2410691" cy="251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53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55845" y="814197"/>
            <a:ext cx="8731226" cy="4590316"/>
          </a:xfrm>
          <a:prstGeom prst="rect">
            <a:avLst/>
          </a:prstGeom>
        </p:spPr>
      </p:pic>
    </p:spTree>
    <p:extLst>
      <p:ext uri="{BB962C8B-B14F-4D97-AF65-F5344CB8AC3E}">
        <p14:creationId xmlns:p14="http://schemas.microsoft.com/office/powerpoint/2010/main" val="587722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2471" y="448227"/>
            <a:ext cx="8893791" cy="1800493"/>
          </a:xfrm>
          <a:prstGeom prst="rect">
            <a:avLst/>
          </a:prstGeom>
        </p:spPr>
        <p:txBody>
          <a:bodyPr wrap="square">
            <a:spAutoFit/>
          </a:bodyPr>
          <a:lstStyle/>
          <a:p>
            <a:pPr marL="342900" lvl="0" indent="-342900" algn="just">
              <a:lnSpc>
                <a:spcPct val="150000"/>
              </a:lnSpc>
              <a:buSzPts val="1400"/>
              <a:buFont typeface="Times New Roman" panose="02020603050405020304" pitchFamily="18" charset="0"/>
              <a:buAutoNum type="arabicPeriod"/>
            </a:pPr>
            <a:r>
              <a:rPr lang="en-US" sz="2000" dirty="0">
                <a:latin typeface="Times New Roman" panose="02020603050405020304" pitchFamily="18" charset="0"/>
                <a:ea typeface="Calibri" panose="020F0502020204030204" pitchFamily="34" charset="0"/>
                <a:cs typeface="Times New Roman" panose="02020603050405020304" pitchFamily="18" charset="0"/>
              </a:rPr>
              <a:t>Switches: -</a:t>
            </a:r>
            <a:r>
              <a:rPr lang="en-US" sz="1200" i="1" dirty="0">
                <a:latin typeface="Sabon-Italic"/>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Switches </a:t>
            </a:r>
            <a:r>
              <a:rPr lang="en-US" dirty="0">
                <a:latin typeface="Times New Roman" panose="02020603050405020304" pitchFamily="18" charset="0"/>
                <a:ea typeface="Calibri" panose="020F0502020204030204" pitchFamily="34" charset="0"/>
                <a:cs typeface="Times New Roman" panose="02020603050405020304" pitchFamily="18" charset="0"/>
              </a:rPr>
              <a:t>connect multiple segments of a network together much like hubs do, but with three significant differences—a switch recognizes frames and pays attention to the source and destination MAC address of the incoming frame as well as the port on which it was received.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3425588" y="2248721"/>
            <a:ext cx="6911605" cy="3106590"/>
          </a:xfrm>
          <a:prstGeom prst="rect">
            <a:avLst/>
          </a:prstGeom>
        </p:spPr>
      </p:pic>
    </p:spTree>
    <p:extLst>
      <p:ext uri="{BB962C8B-B14F-4D97-AF65-F5344CB8AC3E}">
        <p14:creationId xmlns:p14="http://schemas.microsoft.com/office/powerpoint/2010/main" val="8514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7103" y="340975"/>
            <a:ext cx="10235821" cy="5760551"/>
          </a:xfrm>
          <a:prstGeom prst="rect">
            <a:avLst/>
          </a:prstGeom>
        </p:spPr>
        <p:txBody>
          <a:bodyPr wrap="square">
            <a:spAutoFit/>
          </a:bodyPr>
          <a:lstStyle/>
          <a:p>
            <a:pPr algn="ctr">
              <a:lnSpc>
                <a:spcPct val="150000"/>
              </a:lnSpc>
              <a:spcAft>
                <a:spcPts val="1000"/>
              </a:spcAft>
            </a:pPr>
            <a:r>
              <a:rPr lang="en-US" sz="2000" b="1" dirty="0">
                <a:latin typeface="Times New Roman" panose="02020603050405020304" pitchFamily="18" charset="0"/>
                <a:ea typeface="Calibri" panose="020F0502020204030204" pitchFamily="34" charset="0"/>
                <a:cs typeface="Arial" panose="020B0604020202020204" pitchFamily="34" charset="0"/>
              </a:rPr>
              <a:t>Networking Devices</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000" dirty="0">
                <a:latin typeface="Times New Roman" panose="02020603050405020304" pitchFamily="18" charset="0"/>
                <a:ea typeface="Calibri" panose="020F0502020204030204" pitchFamily="34" charset="0"/>
                <a:cs typeface="Arial" panose="020B0604020202020204" pitchFamily="34" charset="0"/>
              </a:rPr>
              <a:t>Common Network Connectivity Devices: - </a:t>
            </a:r>
            <a:r>
              <a:rPr lang="en-US" dirty="0">
                <a:latin typeface="Times New Roman" panose="02020603050405020304" pitchFamily="18" charset="0"/>
                <a:ea typeface="Calibri" panose="020F0502020204030204" pitchFamily="34" charset="0"/>
                <a:cs typeface="Arial" panose="020B0604020202020204" pitchFamily="34" charset="0"/>
              </a:rPr>
              <a:t>Because these devices connect network entities, they’re known as </a:t>
            </a:r>
            <a:r>
              <a:rPr lang="en-US" i="1" dirty="0">
                <a:latin typeface="Times New Roman" panose="02020603050405020304" pitchFamily="18" charset="0"/>
                <a:ea typeface="Calibri" panose="020F0502020204030204" pitchFamily="34" charset="0"/>
                <a:cs typeface="Arial" panose="020B0604020202020204" pitchFamily="34" charset="0"/>
              </a:rPr>
              <a:t>connectivity devices</a:t>
            </a:r>
            <a:r>
              <a:rPr lang="en-US" dirty="0">
                <a:latin typeface="Times New Roman" panose="02020603050405020304" pitchFamily="18" charset="0"/>
                <a:ea typeface="Calibri" panose="020F0502020204030204" pitchFamily="34" charset="0"/>
                <a:cs typeface="Arial" panose="020B0604020202020204" pitchFamily="34" charset="0"/>
              </a:rPr>
              <a:t>. Here’s a list of the devices</a:t>
            </a:r>
            <a:r>
              <a:rPr lang="en-US" sz="2000" dirty="0">
                <a:latin typeface="Times New Roman" panose="02020603050405020304" pitchFamily="18"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SzPts val="1200"/>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Hub</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SzPts val="1200"/>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Repeater</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SzPts val="1200"/>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Modem</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SzPts val="1200"/>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Network Interface Card (NIC)</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SzPts val="1200"/>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Bridge</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SzPts val="1200"/>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Basic Switch</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SzPts val="1200"/>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Wireless access point (AP)</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SzPts val="1200"/>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Basic router</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SzPts val="1200"/>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Basic firewall</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SzPts val="1200"/>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Basic Dynamic Host Configuration Protocol</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59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1129" y="645025"/>
            <a:ext cx="9608024" cy="5203797"/>
          </a:xfrm>
          <a:prstGeom prst="rect">
            <a:avLst/>
          </a:prstGeom>
        </p:spPr>
        <p:txBody>
          <a:bodyPr wrap="square">
            <a:spAutoFit/>
          </a:bodyPr>
          <a:lstStyle/>
          <a:p>
            <a:pPr marL="342900" lvl="0" indent="-342900">
              <a:lnSpc>
                <a:spcPct val="150000"/>
              </a:lnSpc>
              <a:buSzPts val="1400"/>
              <a:buFont typeface="Times New Roman" panose="02020603050405020304" pitchFamily="18" charset="0"/>
              <a:buAutoNum type="arabicPeriod"/>
            </a:pPr>
            <a:r>
              <a:rPr lang="en-US" sz="2800" dirty="0">
                <a:latin typeface="Times New Roman" panose="02020603050405020304" pitchFamily="18" charset="0"/>
                <a:ea typeface="Calibri" panose="020F0502020204030204" pitchFamily="34" charset="0"/>
                <a:cs typeface="Times New Roman" panose="02020603050405020304" pitchFamily="18" charset="0"/>
              </a:rPr>
              <a:t>Hub:-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A </a:t>
            </a:r>
            <a:r>
              <a:rPr lang="en-US" sz="2400" i="1" dirty="0">
                <a:latin typeface="Times New Roman" panose="02020603050405020304" pitchFamily="18" charset="0"/>
                <a:ea typeface="Calibri" panose="020F0502020204030204" pitchFamily="34" charset="0"/>
                <a:cs typeface="Arial" panose="020B0604020202020204" pitchFamily="34" charset="0"/>
              </a:rPr>
              <a:t>hub </a:t>
            </a:r>
            <a:r>
              <a:rPr lang="en-US" sz="2400" dirty="0">
                <a:latin typeface="Times New Roman" panose="02020603050405020304" pitchFamily="18" charset="0"/>
                <a:ea typeface="Calibri" panose="020F0502020204030204" pitchFamily="34" charset="0"/>
                <a:cs typeface="Arial" panose="020B0604020202020204" pitchFamily="34" charset="0"/>
              </a:rPr>
              <a:t>is the device that connects all the segments of the network together in a star topology Ethernet network. Every device in the network connects directly to the hub through a single cable and is used to connect multiple devices without segmenting a network. Any transmission received on one port will be sent out all the other ports in the hub, including the receiving pair for the transmitting device, so that Carrier Sense Multiple Access with Collision Detection (CSMA/CD) on the transmitter can monitor for collisions.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745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415654" y="1407534"/>
            <a:ext cx="7378890" cy="3232705"/>
          </a:xfrm>
          <a:prstGeom prst="rect">
            <a:avLst/>
          </a:prstGeom>
        </p:spPr>
      </p:pic>
    </p:spTree>
    <p:extLst>
      <p:ext uri="{BB962C8B-B14F-4D97-AF65-F5344CB8AC3E}">
        <p14:creationId xmlns:p14="http://schemas.microsoft.com/office/powerpoint/2010/main" val="71150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343" y="410318"/>
            <a:ext cx="10181230" cy="1800493"/>
          </a:xfrm>
          <a:prstGeom prst="rect">
            <a:avLst/>
          </a:prstGeom>
        </p:spPr>
        <p:txBody>
          <a:bodyPr wrap="square">
            <a:spAutoFit/>
          </a:bodyPr>
          <a:lstStyle/>
          <a:p>
            <a:pPr marL="342900" lvl="0" indent="-342900">
              <a:lnSpc>
                <a:spcPct val="150000"/>
              </a:lnSpc>
              <a:buSzPts val="1400"/>
              <a:buFont typeface="Times New Roman" panose="02020603050405020304" pitchFamily="18" charset="0"/>
              <a:buAutoNum type="arabicPeriod"/>
            </a:pPr>
            <a:r>
              <a:rPr lang="en-US" sz="2000" dirty="0">
                <a:latin typeface="Times New Roman" panose="02020603050405020304" pitchFamily="18" charset="0"/>
                <a:ea typeface="Calibri" panose="020F0502020204030204" pitchFamily="34" charset="0"/>
                <a:cs typeface="Times New Roman" panose="02020603050405020304" pitchFamily="18" charset="0"/>
              </a:rPr>
              <a:t>Repeater</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dirty="0">
                <a:latin typeface="Times New Roman" panose="02020603050405020304" pitchFamily="18" charset="0"/>
                <a:ea typeface="Calibri" panose="020F0502020204030204" pitchFamily="34" charset="0"/>
                <a:cs typeface="Arial" panose="020B0604020202020204" pitchFamily="34" charset="0"/>
              </a:rPr>
              <a:t>                Figure below shows a repeater being used to connect two unshielded twisted-pair (UTP) connectors. This configuration will provide an extension to your Ethernet segment and give you a gain of another 100 meters (328 feet).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p:nvPr/>
        </p:nvPicPr>
        <p:blipFill>
          <a:blip r:embed="rId2"/>
          <a:stretch>
            <a:fillRect/>
          </a:stretch>
        </p:blipFill>
        <p:spPr>
          <a:xfrm>
            <a:off x="2292825" y="2383174"/>
            <a:ext cx="7269707" cy="3130522"/>
          </a:xfrm>
          <a:prstGeom prst="rect">
            <a:avLst/>
          </a:prstGeom>
        </p:spPr>
      </p:pic>
    </p:spTree>
    <p:extLst>
      <p:ext uri="{BB962C8B-B14F-4D97-AF65-F5344CB8AC3E}">
        <p14:creationId xmlns:p14="http://schemas.microsoft.com/office/powerpoint/2010/main" val="242024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456" y="760612"/>
            <a:ext cx="10099344" cy="3877985"/>
          </a:xfrm>
          <a:prstGeom prst="rect">
            <a:avLst/>
          </a:prstGeom>
        </p:spPr>
        <p:txBody>
          <a:bodyPr wrap="square">
            <a:spAutoFit/>
          </a:bodyPr>
          <a:lstStyle/>
          <a:p>
            <a:pPr marL="342900" lvl="0" indent="-342900" algn="just">
              <a:lnSpc>
                <a:spcPct val="150000"/>
              </a:lnSpc>
              <a:buSzPts val="1400"/>
              <a:buFont typeface="Times New Roman" panose="02020603050405020304" pitchFamily="18" charset="0"/>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Modem</a:t>
            </a:r>
            <a:r>
              <a:rPr lang="en-US" sz="2000" dirty="0">
                <a:latin typeface="Times New Roman" panose="02020603050405020304" pitchFamily="18" charset="0"/>
                <a:ea typeface="Calibri" panose="020F0502020204030204" pitchFamily="34" charset="0"/>
                <a:cs typeface="Times New Roman" panose="02020603050405020304" pitchFamily="18" charset="0"/>
              </a:rPr>
              <a:t>: - A modem is a device that modulates digital data onto an analog carrier for transmission over an analog medium and then demodulates from the analog carrier to a digital signal again at the receiving end. The term modem is actually an acronym that stands for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MOdulator</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DEModulator</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000" dirty="0">
                <a:latin typeface="Times New Roman" panose="02020603050405020304" pitchFamily="18" charset="0"/>
                <a:ea typeface="Calibri" panose="020F0502020204030204" pitchFamily="34" charset="0"/>
                <a:cs typeface="Arial" panose="020B0604020202020204" pitchFamily="34" charset="0"/>
              </a:rPr>
              <a:t>When you hear the term modem, three different types should come to mind:</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Arial" panose="020B0604020202020204" pitchFamily="34" charset="0"/>
              </a:rPr>
              <a:t>Traditional (plain old telephone service [POTS])</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Arial" panose="020B0604020202020204" pitchFamily="34" charset="0"/>
              </a:rPr>
              <a:t>DSL</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Arial" panose="020B0604020202020204" pitchFamily="34" charset="0"/>
              </a:rPr>
              <a:t>Cable</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458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0000" t="10327" r="6800"/>
          <a:stretch/>
        </p:blipFill>
        <p:spPr bwMode="auto">
          <a:xfrm>
            <a:off x="2060813" y="735746"/>
            <a:ext cx="7484494" cy="45049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649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9768" y="505853"/>
            <a:ext cx="8975678" cy="1800493"/>
          </a:xfrm>
          <a:prstGeom prst="rect">
            <a:avLst/>
          </a:prstGeom>
        </p:spPr>
        <p:txBody>
          <a:bodyPr wrap="square">
            <a:spAutoFit/>
          </a:bodyPr>
          <a:lstStyle/>
          <a:p>
            <a:pPr marL="342900" lvl="0" indent="-342900" algn="just">
              <a:lnSpc>
                <a:spcPct val="150000"/>
              </a:lnSpc>
              <a:buSzPts val="1400"/>
              <a:buFont typeface="Times New Roman" panose="02020603050405020304" pitchFamily="18" charset="0"/>
              <a:buAutoNum type="arabicPeriod"/>
            </a:pPr>
            <a:r>
              <a:rPr lang="en-US" sz="2000" dirty="0">
                <a:latin typeface="Times New Roman" panose="02020603050405020304" pitchFamily="18" charset="0"/>
                <a:ea typeface="Calibri" panose="020F0502020204030204" pitchFamily="34" charset="0"/>
                <a:cs typeface="Times New Roman" panose="02020603050405020304" pitchFamily="18" charset="0"/>
              </a:rPr>
              <a:t>Network Interface Card (NIC):- </a:t>
            </a:r>
            <a:r>
              <a:rPr lang="en-US" dirty="0">
                <a:latin typeface="Times New Roman" panose="02020603050405020304" pitchFamily="18" charset="0"/>
                <a:ea typeface="Calibri" panose="020F0502020204030204" pitchFamily="34" charset="0"/>
                <a:cs typeface="Times New Roman" panose="02020603050405020304" pitchFamily="18" charset="0"/>
              </a:rPr>
              <a:t>A </a:t>
            </a:r>
            <a:r>
              <a:rPr lang="en-US" i="1" dirty="0">
                <a:latin typeface="Times New Roman" panose="02020603050405020304" pitchFamily="18" charset="0"/>
                <a:ea typeface="Calibri" panose="020F0502020204030204" pitchFamily="34" charset="0"/>
                <a:cs typeface="Times New Roman" panose="02020603050405020304" pitchFamily="18" charset="0"/>
              </a:rPr>
              <a:t>network Interface Card </a:t>
            </a:r>
            <a:r>
              <a:rPr lang="en-US" dirty="0">
                <a:latin typeface="Times New Roman" panose="02020603050405020304" pitchFamily="18" charset="0"/>
                <a:ea typeface="Calibri" panose="020F0502020204030204" pitchFamily="34" charset="0"/>
                <a:cs typeface="Times New Roman" panose="02020603050405020304" pitchFamily="18" charset="0"/>
              </a:rPr>
              <a:t>(NIC) is installed in computer to connect, or interface, computer to the network. It provides the physical, electrical, and electronic connections to the network media. Figure below shows a typical 100Mbps Ethernet NIC.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4955636" y="2095580"/>
            <a:ext cx="4829810" cy="4031615"/>
          </a:xfrm>
          <a:prstGeom prst="rect">
            <a:avLst/>
          </a:prstGeom>
        </p:spPr>
      </p:pic>
    </p:spTree>
    <p:extLst>
      <p:ext uri="{BB962C8B-B14F-4D97-AF65-F5344CB8AC3E}">
        <p14:creationId xmlns:p14="http://schemas.microsoft.com/office/powerpoint/2010/main" val="410738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2030" y="860694"/>
            <a:ext cx="8129516" cy="2031325"/>
          </a:xfrm>
          <a:prstGeom prst="rect">
            <a:avLst/>
          </a:prstGeom>
        </p:spPr>
        <p:txBody>
          <a:bodyPr wrap="square">
            <a:spAutoFit/>
          </a:bodyPr>
          <a:lstStyle/>
          <a:p>
            <a:pPr marL="342900" lvl="0" indent="-342900" algn="just">
              <a:lnSpc>
                <a:spcPct val="150000"/>
              </a:lnSpc>
              <a:buSzPts val="1400"/>
              <a:buFont typeface="Times New Roman" panose="02020603050405020304" pitchFamily="18" charset="0"/>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Bridge</a:t>
            </a:r>
            <a:r>
              <a:rPr lang="en-US" sz="2000" dirty="0">
                <a:latin typeface="Times New Roman" panose="02020603050405020304" pitchFamily="18" charset="0"/>
                <a:ea typeface="Calibri" panose="020F0502020204030204" pitchFamily="34" charset="0"/>
                <a:cs typeface="Times New Roman" panose="02020603050405020304" pitchFamily="18" charset="0"/>
              </a:rPr>
              <a:t>: - A bridge—specifically, a transparent bridge—is a network device that connects two similar network segments together. Its primary function is to keep traffic separated on either side of the bridge, breaking up collision domains, as pictured in Figure below.</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845933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52</TotalTime>
  <Words>429</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Sabon-Italic</vt:lpstr>
      <vt:lpstr>Symbol</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wurod mohamed</dc:creator>
  <cp:lastModifiedBy>ahmed_zydi@yahoo.com</cp:lastModifiedBy>
  <cp:revision>15</cp:revision>
  <dcterms:created xsi:type="dcterms:W3CDTF">2018-11-11T05:21:12Z</dcterms:created>
  <dcterms:modified xsi:type="dcterms:W3CDTF">2018-11-11T10:04:14Z</dcterms:modified>
</cp:coreProperties>
</file>